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2" r:id="rId6"/>
    <p:sldId id="270" r:id="rId7"/>
    <p:sldId id="271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68" r:id="rId16"/>
    <p:sldId id="280" r:id="rId17"/>
    <p:sldId id="278" r:id="rId18"/>
    <p:sldId id="267" r:id="rId19"/>
    <p:sldId id="283" r:id="rId20"/>
    <p:sldId id="281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5F9127"/>
    <a:srgbClr val="E8F6FF"/>
    <a:srgbClr val="FA8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7B7B1-D56B-7046-9F6A-8028A8CB8F5B}" v="22" dt="2025-11-30T21:47:21.842"/>
    <p1510:client id="{529D3B88-F9AE-45D0-981D-8DCE52031224}" v="281" dt="2025-12-01T10:52:35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41" autoAdjust="0"/>
  </p:normalViewPr>
  <p:slideViewPr>
    <p:cSldViewPr snapToGrid="0">
      <p:cViewPr varScale="1">
        <p:scale>
          <a:sx n="69" d="100"/>
          <a:sy n="69" d="100"/>
        </p:scale>
        <p:origin x="690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ita Smiichyk" userId="bf3d74cc-bda9-4654-8645-a00bbd7848d1" providerId="ADAL" clId="{A0DFF725-8BF3-590F-9835-0D0F33411389}"/>
    <pc:docChg chg="undo custSel addSld modSld">
      <pc:chgData name="Nikita Smiichyk" userId="bf3d74cc-bda9-4654-8645-a00bbd7848d1" providerId="ADAL" clId="{A0DFF725-8BF3-590F-9835-0D0F33411389}" dt="2025-11-30T21:47:11.796" v="212" actId="33524"/>
      <pc:docMkLst>
        <pc:docMk/>
      </pc:docMkLst>
      <pc:sldChg chg="addSp modSp">
        <pc:chgData name="Nikita Smiichyk" userId="bf3d74cc-bda9-4654-8645-a00bbd7848d1" providerId="ADAL" clId="{A0DFF725-8BF3-590F-9835-0D0F33411389}" dt="2025-11-29T21:29:36.099" v="99"/>
        <pc:sldMkLst>
          <pc:docMk/>
          <pc:sldMk cId="510767980" sldId="267"/>
        </pc:sldMkLst>
      </pc:sldChg>
      <pc:sldChg chg="addSp delSp modSp add mod setBg delDesignElem">
        <pc:chgData name="Nikita Smiichyk" userId="bf3d74cc-bda9-4654-8645-a00bbd7848d1" providerId="ADAL" clId="{A0DFF725-8BF3-590F-9835-0D0F33411389}" dt="2025-11-29T21:28:55.667" v="97" actId="1076"/>
        <pc:sldMkLst>
          <pc:docMk/>
          <pc:sldMk cId="3586500576" sldId="280"/>
        </pc:sldMkLst>
        <pc:spChg chg="mod">
          <ac:chgData name="Nikita Smiichyk" userId="bf3d74cc-bda9-4654-8645-a00bbd7848d1" providerId="ADAL" clId="{A0DFF725-8BF3-590F-9835-0D0F33411389}" dt="2025-11-29T21:21:28.687" v="35" actId="1076"/>
          <ac:spMkLst>
            <pc:docMk/>
            <pc:sldMk cId="3586500576" sldId="280"/>
            <ac:spMk id="6" creationId="{0BACED9E-C8E1-29DC-5F8F-B04D9D616454}"/>
          </ac:spMkLst>
        </pc:spChg>
        <pc:spChg chg="mod">
          <ac:chgData name="Nikita Smiichyk" userId="bf3d74cc-bda9-4654-8645-a00bbd7848d1" providerId="ADAL" clId="{A0DFF725-8BF3-590F-9835-0D0F33411389}" dt="2025-11-29T21:27:34.084" v="91" actId="14100"/>
          <ac:spMkLst>
            <pc:docMk/>
            <pc:sldMk cId="3586500576" sldId="280"/>
            <ac:spMk id="7" creationId="{954F48FA-51E1-9D1D-8C85-79932CD3A68E}"/>
          </ac:spMkLst>
        </pc:spChg>
        <pc:spChg chg="mod">
          <ac:chgData name="Nikita Smiichyk" userId="bf3d74cc-bda9-4654-8645-a00bbd7848d1" providerId="ADAL" clId="{A0DFF725-8BF3-590F-9835-0D0F33411389}" dt="2025-11-29T21:01:35.364" v="31" actId="20577"/>
          <ac:spMkLst>
            <pc:docMk/>
            <pc:sldMk cId="3586500576" sldId="280"/>
            <ac:spMk id="11" creationId="{78F0177A-42D6-FED1-06F7-F58967BEA829}"/>
          </ac:spMkLst>
        </pc:spChg>
        <pc:picChg chg="add mod">
          <ac:chgData name="Nikita Smiichyk" userId="bf3d74cc-bda9-4654-8645-a00bbd7848d1" providerId="ADAL" clId="{A0DFF725-8BF3-590F-9835-0D0F33411389}" dt="2025-11-29T21:28:45.984" v="96" actId="1076"/>
          <ac:picMkLst>
            <pc:docMk/>
            <pc:sldMk cId="3586500576" sldId="280"/>
            <ac:picMk id="3" creationId="{08422F19-C481-7908-AA57-0BEE40A40220}"/>
          </ac:picMkLst>
        </pc:picChg>
        <pc:picChg chg="add del mod">
          <ac:chgData name="Nikita Smiichyk" userId="bf3d74cc-bda9-4654-8645-a00bbd7848d1" providerId="ADAL" clId="{A0DFF725-8BF3-590F-9835-0D0F33411389}" dt="2025-11-29T21:28:55.667" v="97" actId="1076"/>
          <ac:picMkLst>
            <pc:docMk/>
            <pc:sldMk cId="3586500576" sldId="280"/>
            <ac:picMk id="16" creationId="{DF07B2FF-E1AF-7F28-9914-B79408CBD9BF}"/>
          </ac:picMkLst>
        </pc:picChg>
      </pc:sldChg>
      <pc:sldChg chg="addSp delSp modSp add mod setBg delDesignElem">
        <pc:chgData name="Nikita Smiichyk" userId="bf3d74cc-bda9-4654-8645-a00bbd7848d1" providerId="ADAL" clId="{A0DFF725-8BF3-590F-9835-0D0F33411389}" dt="2025-11-30T21:45:28.393" v="211" actId="20577"/>
        <pc:sldMkLst>
          <pc:docMk/>
          <pc:sldMk cId="808879028" sldId="281"/>
        </pc:sldMkLst>
        <pc:spChg chg="add del mod">
          <ac:chgData name="Nikita Smiichyk" userId="bf3d74cc-bda9-4654-8645-a00bbd7848d1" providerId="ADAL" clId="{A0DFF725-8BF3-590F-9835-0D0F33411389}" dt="2025-11-30T21:45:28.393" v="211" actId="20577"/>
          <ac:spMkLst>
            <pc:docMk/>
            <pc:sldMk cId="808879028" sldId="281"/>
            <ac:spMk id="7" creationId="{994B0755-9533-1C2A-F15D-4B1487B1772E}"/>
          </ac:spMkLst>
        </pc:spChg>
        <pc:spChg chg="mod">
          <ac:chgData name="Nikita Smiichyk" userId="bf3d74cc-bda9-4654-8645-a00bbd7848d1" providerId="ADAL" clId="{A0DFF725-8BF3-590F-9835-0D0F33411389}" dt="2025-11-30T21:40:30.434" v="151"/>
          <ac:spMkLst>
            <pc:docMk/>
            <pc:sldMk cId="808879028" sldId="281"/>
            <ac:spMk id="12" creationId="{0507668F-2271-9033-B78E-E5ACB5F424A7}"/>
          </ac:spMkLst>
        </pc:spChg>
        <pc:picChg chg="mod">
          <ac:chgData name="Nikita Smiichyk" userId="bf3d74cc-bda9-4654-8645-a00bbd7848d1" providerId="ADAL" clId="{A0DFF725-8BF3-590F-9835-0D0F33411389}" dt="2025-11-30T21:45:17.710" v="207" actId="14100"/>
          <ac:picMkLst>
            <pc:docMk/>
            <pc:sldMk cId="808879028" sldId="281"/>
            <ac:picMk id="15" creationId="{AB83F422-8D3B-82BE-474B-656FE55E9499}"/>
          </ac:picMkLst>
        </pc:picChg>
      </pc:sldChg>
      <pc:sldChg chg="addSp delSp modSp mod">
        <pc:chgData name="Nikita Smiichyk" userId="bf3d74cc-bda9-4654-8645-a00bbd7848d1" providerId="ADAL" clId="{A0DFF725-8BF3-590F-9835-0D0F33411389}" dt="2025-11-30T21:36:13.131" v="150" actId="1076"/>
        <pc:sldMkLst>
          <pc:docMk/>
          <pc:sldMk cId="2180040305" sldId="282"/>
        </pc:sldMkLst>
        <pc:spChg chg="mod">
          <ac:chgData name="Nikita Smiichyk" userId="bf3d74cc-bda9-4654-8645-a00bbd7848d1" providerId="ADAL" clId="{A0DFF725-8BF3-590F-9835-0D0F33411389}" dt="2025-11-30T21:36:13.131" v="150" actId="1076"/>
          <ac:spMkLst>
            <pc:docMk/>
            <pc:sldMk cId="2180040305" sldId="282"/>
            <ac:spMk id="2" creationId="{CCE3ED47-8E8D-F4B9-9FB6-DA6599808EA3}"/>
          </ac:spMkLst>
        </pc:spChg>
        <pc:spChg chg="add del mod">
          <ac:chgData name="Nikita Smiichyk" userId="bf3d74cc-bda9-4654-8645-a00bbd7848d1" providerId="ADAL" clId="{A0DFF725-8BF3-590F-9835-0D0F33411389}" dt="2025-11-30T21:35:51.124" v="146" actId="478"/>
          <ac:spMkLst>
            <pc:docMk/>
            <pc:sldMk cId="2180040305" sldId="282"/>
            <ac:spMk id="4" creationId="{FF014C63-8A27-68F5-33CC-A8F50B364402}"/>
          </ac:spMkLst>
        </pc:spChg>
        <pc:picChg chg="del">
          <ac:chgData name="Nikita Smiichyk" userId="bf3d74cc-bda9-4654-8645-a00bbd7848d1" providerId="ADAL" clId="{A0DFF725-8BF3-590F-9835-0D0F33411389}" dt="2025-11-30T21:35:37.102" v="140" actId="478"/>
          <ac:picMkLst>
            <pc:docMk/>
            <pc:sldMk cId="2180040305" sldId="282"/>
            <ac:picMk id="5" creationId="{7CDF47A9-6217-0CE6-A533-7123B805C074}"/>
          </ac:picMkLst>
        </pc:picChg>
        <pc:picChg chg="add mod">
          <ac:chgData name="Nikita Smiichyk" userId="bf3d74cc-bda9-4654-8645-a00bbd7848d1" providerId="ADAL" clId="{A0DFF725-8BF3-590F-9835-0D0F33411389}" dt="2025-11-30T21:36:06.493" v="149" actId="1076"/>
          <ac:picMkLst>
            <pc:docMk/>
            <pc:sldMk cId="2180040305" sldId="282"/>
            <ac:picMk id="1026" creationId="{66C600E6-2817-9689-2E2E-735702609A89}"/>
          </ac:picMkLst>
        </pc:picChg>
      </pc:sldChg>
      <pc:sldChg chg="modSp mod">
        <pc:chgData name="Nikita Smiichyk" userId="bf3d74cc-bda9-4654-8645-a00bbd7848d1" providerId="ADAL" clId="{A0DFF725-8BF3-590F-9835-0D0F33411389}" dt="2025-11-30T21:47:11.796" v="212" actId="33524"/>
        <pc:sldMkLst>
          <pc:docMk/>
          <pc:sldMk cId="1646423358" sldId="283"/>
        </pc:sldMkLst>
        <pc:spChg chg="mod">
          <ac:chgData name="Nikita Smiichyk" userId="bf3d74cc-bda9-4654-8645-a00bbd7848d1" providerId="ADAL" clId="{A0DFF725-8BF3-590F-9835-0D0F33411389}" dt="2025-11-30T21:47:11.796" v="212" actId="33524"/>
          <ac:spMkLst>
            <pc:docMk/>
            <pc:sldMk cId="1646423358" sldId="283"/>
            <ac:spMk id="6" creationId="{F56886EE-F131-469D-8793-145AEA2551FC}"/>
          </ac:spMkLst>
        </pc:spChg>
      </pc:sldChg>
    </pc:docChg>
  </pc:docChgLst>
  <pc:docChgLst>
    <pc:chgData name="Hanna Bokariuk" userId="fd5399e8-0949-4b9d-b255-fc007b27d60c" providerId="ADAL" clId="{529D3B88-F9AE-45D0-981D-8DCE52031224}"/>
    <pc:docChg chg="undo custSel addSld modSld">
      <pc:chgData name="Hanna Bokariuk" userId="fd5399e8-0949-4b9d-b255-fc007b27d60c" providerId="ADAL" clId="{529D3B88-F9AE-45D0-981D-8DCE52031224}" dt="2025-12-01T10:53:34.206" v="652" actId="1076"/>
      <pc:docMkLst>
        <pc:docMk/>
      </pc:docMkLst>
      <pc:sldChg chg="addSp modSp">
        <pc:chgData name="Hanna Bokariuk" userId="fd5399e8-0949-4b9d-b255-fc007b27d60c" providerId="ADAL" clId="{529D3B88-F9AE-45D0-981D-8DCE52031224}" dt="2025-12-01T10:52:07.414" v="642"/>
        <pc:sldMkLst>
          <pc:docMk/>
          <pc:sldMk cId="510767980" sldId="267"/>
        </pc:sldMkLst>
        <pc:spChg chg="add mod">
          <ac:chgData name="Hanna Bokariuk" userId="fd5399e8-0949-4b9d-b255-fc007b27d60c" providerId="ADAL" clId="{529D3B88-F9AE-45D0-981D-8DCE52031224}" dt="2025-12-01T10:52:07.414" v="642"/>
          <ac:spMkLst>
            <pc:docMk/>
            <pc:sldMk cId="510767980" sldId="267"/>
            <ac:spMk id="2" creationId="{EB963EDE-6986-12AB-0278-F4712EB53C2B}"/>
          </ac:spMkLst>
        </pc:spChg>
      </pc:sldChg>
      <pc:sldChg chg="modSp mod">
        <pc:chgData name="Hanna Bokariuk" userId="fd5399e8-0949-4b9d-b255-fc007b27d60c" providerId="ADAL" clId="{529D3B88-F9AE-45D0-981D-8DCE52031224}" dt="2025-12-01T10:53:34.206" v="652" actId="1076"/>
        <pc:sldMkLst>
          <pc:docMk/>
          <pc:sldMk cId="1045865280" sldId="272"/>
        </pc:sldMkLst>
        <pc:spChg chg="mod">
          <ac:chgData name="Hanna Bokariuk" userId="fd5399e8-0949-4b9d-b255-fc007b27d60c" providerId="ADAL" clId="{529D3B88-F9AE-45D0-981D-8DCE52031224}" dt="2025-12-01T10:53:34.206" v="652" actId="1076"/>
          <ac:spMkLst>
            <pc:docMk/>
            <pc:sldMk cId="1045865280" sldId="272"/>
            <ac:spMk id="8" creationId="{543445F4-B068-35E2-9894-D12CD6826BF9}"/>
          </ac:spMkLst>
        </pc:spChg>
        <pc:picChg chg="mod">
          <ac:chgData name="Hanna Bokariuk" userId="fd5399e8-0949-4b9d-b255-fc007b27d60c" providerId="ADAL" clId="{529D3B88-F9AE-45D0-981D-8DCE52031224}" dt="2025-12-01T10:53:26.667" v="651" actId="1076"/>
          <ac:picMkLst>
            <pc:docMk/>
            <pc:sldMk cId="1045865280" sldId="272"/>
            <ac:picMk id="3" creationId="{35A88F3C-3F98-D3A1-0A3C-98255C8D7E45}"/>
          </ac:picMkLst>
        </pc:picChg>
      </pc:sldChg>
      <pc:sldChg chg="addSp delSp modSp mod">
        <pc:chgData name="Hanna Bokariuk" userId="fd5399e8-0949-4b9d-b255-fc007b27d60c" providerId="ADAL" clId="{529D3B88-F9AE-45D0-981D-8DCE52031224}" dt="2025-12-01T10:52:35.809" v="648"/>
        <pc:sldMkLst>
          <pc:docMk/>
          <pc:sldMk cId="2502836480" sldId="279"/>
        </pc:sldMkLst>
        <pc:spChg chg="add del mod">
          <ac:chgData name="Hanna Bokariuk" userId="fd5399e8-0949-4b9d-b255-fc007b27d60c" providerId="ADAL" clId="{529D3B88-F9AE-45D0-981D-8DCE52031224}" dt="2025-12-01T10:52:28.099" v="646" actId="478"/>
          <ac:spMkLst>
            <pc:docMk/>
            <pc:sldMk cId="2502836480" sldId="279"/>
            <ac:spMk id="2" creationId="{EFC11DDD-AF84-2939-EE8F-ED01F20DFCC7}"/>
          </ac:spMkLst>
        </pc:spChg>
        <pc:spChg chg="add mod">
          <ac:chgData name="Hanna Bokariuk" userId="fd5399e8-0949-4b9d-b255-fc007b27d60c" providerId="ADAL" clId="{529D3B88-F9AE-45D0-981D-8DCE52031224}" dt="2025-12-01T10:52:35.809" v="648"/>
          <ac:spMkLst>
            <pc:docMk/>
            <pc:sldMk cId="2502836480" sldId="279"/>
            <ac:spMk id="3" creationId="{16FE463C-B230-B0A5-F2E6-6D59D11D0C59}"/>
          </ac:spMkLst>
        </pc:spChg>
        <pc:picChg chg="mod">
          <ac:chgData name="Hanna Bokariuk" userId="fd5399e8-0949-4b9d-b255-fc007b27d60c" providerId="ADAL" clId="{529D3B88-F9AE-45D0-981D-8DCE52031224}" dt="2025-12-01T10:52:32.816" v="647" actId="14100"/>
          <ac:picMkLst>
            <pc:docMk/>
            <pc:sldMk cId="2502836480" sldId="279"/>
            <ac:picMk id="15" creationId="{0CE381FA-6DB9-3CF8-F1FD-04A69C845876}"/>
          </ac:picMkLst>
        </pc:picChg>
      </pc:sldChg>
      <pc:sldChg chg="addSp modSp">
        <pc:chgData name="Hanna Bokariuk" userId="fd5399e8-0949-4b9d-b255-fc007b27d60c" providerId="ADAL" clId="{529D3B88-F9AE-45D0-981D-8DCE52031224}" dt="2025-12-01T10:52:18.463" v="644"/>
        <pc:sldMkLst>
          <pc:docMk/>
          <pc:sldMk cId="808879028" sldId="281"/>
        </pc:sldMkLst>
        <pc:spChg chg="add mod">
          <ac:chgData name="Hanna Bokariuk" userId="fd5399e8-0949-4b9d-b255-fc007b27d60c" providerId="ADAL" clId="{529D3B88-F9AE-45D0-981D-8DCE52031224}" dt="2025-12-01T10:52:18.463" v="644"/>
          <ac:spMkLst>
            <pc:docMk/>
            <pc:sldMk cId="808879028" sldId="281"/>
            <ac:spMk id="2" creationId="{683C1AC4-500E-DD60-C0B6-563B0AB188D7}"/>
          </ac:spMkLst>
        </pc:spChg>
      </pc:sldChg>
      <pc:sldChg chg="addSp delSp modSp new mod">
        <pc:chgData name="Hanna Bokariuk" userId="fd5399e8-0949-4b9d-b255-fc007b27d60c" providerId="ADAL" clId="{529D3B88-F9AE-45D0-981D-8DCE52031224}" dt="2025-11-29T23:37:54.401" v="82" actId="14100"/>
        <pc:sldMkLst>
          <pc:docMk/>
          <pc:sldMk cId="2180040305" sldId="282"/>
        </pc:sldMkLst>
        <pc:spChg chg="mod">
          <ac:chgData name="Hanna Bokariuk" userId="fd5399e8-0949-4b9d-b255-fc007b27d60c" providerId="ADAL" clId="{529D3B88-F9AE-45D0-981D-8DCE52031224}" dt="2025-11-29T23:25:32.035" v="20" actId="1076"/>
          <ac:spMkLst>
            <pc:docMk/>
            <pc:sldMk cId="2180040305" sldId="282"/>
            <ac:spMk id="2" creationId="{CCE3ED47-8E8D-F4B9-9FB6-DA6599808EA3}"/>
          </ac:spMkLst>
        </pc:spChg>
        <pc:spChg chg="add mod">
          <ac:chgData name="Hanna Bokariuk" userId="fd5399e8-0949-4b9d-b255-fc007b27d60c" providerId="ADAL" clId="{529D3B88-F9AE-45D0-981D-8DCE52031224}" dt="2025-11-29T23:33:07.451" v="68" actId="1076"/>
          <ac:spMkLst>
            <pc:docMk/>
            <pc:sldMk cId="2180040305" sldId="282"/>
            <ac:spMk id="6" creationId="{C44FB25B-9867-EDE5-B5AC-1000D0808B61}"/>
          </ac:spMkLst>
        </pc:spChg>
        <pc:spChg chg="add mod">
          <ac:chgData name="Hanna Bokariuk" userId="fd5399e8-0949-4b9d-b255-fc007b27d60c" providerId="ADAL" clId="{529D3B88-F9AE-45D0-981D-8DCE52031224}" dt="2025-11-29T23:36:06.712" v="74" actId="1076"/>
          <ac:spMkLst>
            <pc:docMk/>
            <pc:sldMk cId="2180040305" sldId="282"/>
            <ac:spMk id="8" creationId="{BF52F67D-F10D-241B-DAE2-0A0F8BA16D50}"/>
          </ac:spMkLst>
        </pc:spChg>
        <pc:spChg chg="add mod">
          <ac:chgData name="Hanna Bokariuk" userId="fd5399e8-0949-4b9d-b255-fc007b27d60c" providerId="ADAL" clId="{529D3B88-F9AE-45D0-981D-8DCE52031224}" dt="2025-11-29T23:36:18.460" v="76" actId="1076"/>
          <ac:spMkLst>
            <pc:docMk/>
            <pc:sldMk cId="2180040305" sldId="282"/>
            <ac:spMk id="9" creationId="{A60DBB22-28AF-877F-BEBD-7301A77AF1F1}"/>
          </ac:spMkLst>
        </pc:spChg>
        <pc:picChg chg="add mod">
          <ac:chgData name="Hanna Bokariuk" userId="fd5399e8-0949-4b9d-b255-fc007b27d60c" providerId="ADAL" clId="{529D3B88-F9AE-45D0-981D-8DCE52031224}" dt="2025-11-29T23:37:54.401" v="82" actId="14100"/>
          <ac:picMkLst>
            <pc:docMk/>
            <pc:sldMk cId="2180040305" sldId="282"/>
            <ac:picMk id="10" creationId="{D2356A72-AC69-0B23-081E-24165422E9D4}"/>
          </ac:picMkLst>
        </pc:picChg>
      </pc:sldChg>
      <pc:sldChg chg="addSp delSp modSp add mod">
        <pc:chgData name="Hanna Bokariuk" userId="fd5399e8-0949-4b9d-b255-fc007b27d60c" providerId="ADAL" clId="{529D3B88-F9AE-45D0-981D-8DCE52031224}" dt="2025-12-01T10:52:12.807" v="643"/>
        <pc:sldMkLst>
          <pc:docMk/>
          <pc:sldMk cId="1646423358" sldId="283"/>
        </pc:sldMkLst>
        <pc:spChg chg="add mod">
          <ac:chgData name="Hanna Bokariuk" userId="fd5399e8-0949-4b9d-b255-fc007b27d60c" providerId="ADAL" clId="{529D3B88-F9AE-45D0-981D-8DCE52031224}" dt="2025-12-01T10:52:12.807" v="643"/>
          <ac:spMkLst>
            <pc:docMk/>
            <pc:sldMk cId="1646423358" sldId="283"/>
            <ac:spMk id="3" creationId="{1AAEB2E0-9897-04F0-02A7-D13FD9C2D5F4}"/>
          </ac:spMkLst>
        </pc:spChg>
        <pc:spChg chg="add mod">
          <ac:chgData name="Hanna Bokariuk" userId="fd5399e8-0949-4b9d-b255-fc007b27d60c" providerId="ADAL" clId="{529D3B88-F9AE-45D0-981D-8DCE52031224}" dt="2025-11-30T01:56:49.646" v="636" actId="115"/>
          <ac:spMkLst>
            <pc:docMk/>
            <pc:sldMk cId="1646423358" sldId="283"/>
            <ac:spMk id="6" creationId="{F56886EE-F131-469D-8793-145AEA2551FC}"/>
          </ac:spMkLst>
        </pc:spChg>
        <pc:spChg chg="mod">
          <ac:chgData name="Hanna Bokariuk" userId="fd5399e8-0949-4b9d-b255-fc007b27d60c" providerId="ADAL" clId="{529D3B88-F9AE-45D0-981D-8DCE52031224}" dt="2025-11-29T23:40:19.110" v="102" actId="113"/>
          <ac:spMkLst>
            <pc:docMk/>
            <pc:sldMk cId="1646423358" sldId="283"/>
            <ac:spMk id="12" creationId="{4D6C230D-0814-6D53-705E-35247D1E6E76}"/>
          </ac:spMkLst>
        </pc:spChg>
        <pc:graphicFrameChg chg="add mod modGraphic">
          <ac:chgData name="Hanna Bokariuk" userId="fd5399e8-0949-4b9d-b255-fc007b27d60c" providerId="ADAL" clId="{529D3B88-F9AE-45D0-981D-8DCE52031224}" dt="2025-11-29T23:56:45.857" v="628"/>
          <ac:graphicFrameMkLst>
            <pc:docMk/>
            <pc:sldMk cId="1646423358" sldId="283"/>
            <ac:graphicFrameMk id="2" creationId="{ED428B19-CD66-FD91-0583-C65AFCF86C91}"/>
          </ac:graphicFrameMkLst>
        </pc:graphicFrameChg>
        <pc:picChg chg="mod">
          <ac:chgData name="Hanna Bokariuk" userId="fd5399e8-0949-4b9d-b255-fc007b27d60c" providerId="ADAL" clId="{529D3B88-F9AE-45D0-981D-8DCE52031224}" dt="2025-11-29T23:58:38.500" v="633" actId="14100"/>
          <ac:picMkLst>
            <pc:docMk/>
            <pc:sldMk cId="1646423358" sldId="283"/>
            <ac:picMk id="15" creationId="{71F242F2-2F3A-8E69-A9EF-F1488B66948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2166-8F03-004B-CE15-1E30C9975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B3823-F8A0-0923-3312-9C2186BC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4DF24-7AB7-A151-C87C-1EE2E024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19E7B-259E-44EE-E627-536963C3E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91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111A-602E-0B55-BCAD-79A359042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91CD7-237A-2691-24DB-B66EB52F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5B026-6828-D2AF-C3D4-F34E1CD80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E2DD5-C40B-3460-DB50-06768612F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1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1530-68FB-56C4-13CA-F2C4E1204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B7E35-DA2A-0760-D1D9-6E9EB6A9E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915A4-1168-CF98-C443-676CB1571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2507-4931-7A49-F14E-756D951C5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5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91AFB-24E5-8C4A-A0A2-C8E8A9452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9923A-BEBD-0428-9D20-2B1E3F58E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F28303-2126-E38D-CE82-731507059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AAED2-A67B-5CF2-38F1-0A030C24A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87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7F87-FE75-95DC-5C6F-B9FFBB0C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2ABDD-8E2E-6D6B-6E29-DDF93077D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52211-BE7D-E4F5-957E-6278BBD0F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4F6D1-BA73-8E5A-3EA7-287E84BAA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9798-8EFA-524E-6FC1-A5582D95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EC2CC-8F1A-7C70-2D1E-9182B88D7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1205D-FB36-714B-B130-4682B35ED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11C58-B054-7958-CE5C-D9B8681CA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FD73-4BEF-A280-0B5C-CB7E526AC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A5B18-749E-4E93-C170-AEA8D2E6A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F2B02-524D-65EA-B38D-97FB6DB8E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EE35A-6F23-BCB5-75D5-4D8085FB7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18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9E01-D0B8-5DD2-044E-16FE33CED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1F211-A43F-0A84-C6F2-42C074BA5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DE59D-1B79-E03A-7783-0981B7227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9C5D-1DFD-70F5-4566-61BB479E4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29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33D5-8CA6-41AC-9B75-C8C0F2779CED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91E-EDFE-4621-8692-949A1ACB6FE8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2989-F6A4-4AEA-8705-842E17B5ACBB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426C-DF90-4FFE-B55D-F1C1B8D2C29D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90BC-F077-41AB-8716-EDBDF0FF5CD8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66142-E738-4388-8471-2C2DD9CF8791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DCD86-9003-482C-AB8E-567AC7DB5C4C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D7D5-D94F-44CB-A13A-61D48E567FB0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A134-5328-48BE-89EC-F2B135595F0F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61E4-39A9-4107-9512-BA46B719386A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5C12-382B-444D-A375-9D49B2EDE56E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9CE4-F8E1-4059-8306-84095B4A3120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3ED35-0329-4D6F-8518-8C4BB6C09F5D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6829-2098-41F6-9C6E-F94A5A6355BD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A3A0A-0E13-4313-8160-3A0DF5E1D43B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E3C3-A707-419D-81F1-3AF8C73FB172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7034-5D1A-40A0-AA14-8EBDA5579832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D51F5C-DEBF-49B4-88F3-E0735382DF66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99419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IE" dirty="0"/>
              <a:t>Pokémon Database Management System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 fontScale="55000" lnSpcReduction="20000"/>
          </a:bodyPr>
          <a:lstStyle/>
          <a:p>
            <a:r>
              <a:rPr lang="en-IE" sz="4400" dirty="0"/>
              <a:t>Team Members: </a:t>
            </a:r>
          </a:p>
          <a:p>
            <a:pPr lvl="0"/>
            <a:r>
              <a:rPr lang="en-IE" dirty="0"/>
              <a:t>Michal Salabura		Bernard Joyce		Nikita Smiichyk		Hanna Bokariuk		Oliver Halpenny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0983-A2C1-FFBF-E77D-7BFBA714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56" y="336070"/>
            <a:ext cx="9404723" cy="1400530"/>
          </a:xfrm>
        </p:spPr>
        <p:txBody>
          <a:bodyPr/>
          <a:lstStyle/>
          <a:p>
            <a:r>
              <a:rPr lang="en-IE" b="1" dirty="0"/>
              <a:t>Indexes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73F8-32FB-C614-0F5D-FC9D1BAA6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34" y="1331853"/>
            <a:ext cx="8946541" cy="3875644"/>
          </a:xfrm>
        </p:spPr>
        <p:txBody>
          <a:bodyPr>
            <a:normAutofit fontScale="85000" lnSpcReduction="10000"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en-IE" i="1" dirty="0"/>
              <a:t>Index for the region join</a:t>
            </a:r>
            <a:endParaRPr lang="ru-RU" i="1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index_wildpokemon_region 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</a:t>
            </a:r>
            <a:r>
              <a:rPr lang="en-IE" dirty="0"/>
              <a:t> WildPokemon(region_id);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IE" i="1" dirty="0"/>
              <a:t>Index for the pokemon join</a:t>
            </a:r>
            <a:endParaRPr lang="ru-RU" i="1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index_wildpokemon_pokemon 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</a:t>
            </a:r>
            <a:r>
              <a:rPr lang="en-IE" dirty="0"/>
              <a:t> WildPokemon(pokemon_id);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algn="ctr">
              <a:buFont typeface="Wingdings" panose="05000000000000000000" pitchFamily="2" charset="2"/>
              <a:buChar char="n"/>
            </a:pPr>
            <a:r>
              <a:rPr lang="en-IE" i="1" dirty="0"/>
              <a:t>Index for PokemonTypes join (frequent joins between Pokemon and Types)</a:t>
            </a:r>
            <a:endParaRPr lang="ru-RU" i="1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idx_pokemontypes_pokemon_id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ON </a:t>
            </a:r>
            <a:r>
              <a:rPr lang="en-IE" dirty="0"/>
              <a:t>PokemonTypes(pokemon_id);</a:t>
            </a:r>
            <a:endParaRPr lang="ru-RU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idx_pokemontypes_type_id 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</a:t>
            </a:r>
            <a:r>
              <a:rPr lang="en-IE" dirty="0"/>
              <a:t> PokemonTypes(type_id);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CCCE69-AA10-6B00-687F-547E7F07A6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52" y="2042553"/>
            <a:ext cx="3166637" cy="95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4E602-4DC1-3DA5-8464-D9BA269EA3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6" y="5255074"/>
            <a:ext cx="10857929" cy="1089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A8E7A-5D3C-3F64-4E7B-A41BF7200BE8}"/>
              </a:ext>
            </a:extLst>
          </p:cNvPr>
          <p:cNvSpPr txBox="1"/>
          <p:nvPr/>
        </p:nvSpPr>
        <p:spPr>
          <a:xfrm>
            <a:off x="1958799" y="962520"/>
            <a:ext cx="775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Improves JOIN performance and reduces query execution time</a:t>
            </a:r>
            <a:endParaRPr lang="en-IE" b="1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3D5FA-79BC-DB13-837A-BE5059D9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739E-7EB4-FCD1-BFF5-90FD51B9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12" y="280910"/>
            <a:ext cx="3690362" cy="849609"/>
          </a:xfrm>
        </p:spPr>
        <p:txBody>
          <a:bodyPr/>
          <a:lstStyle/>
          <a:p>
            <a:r>
              <a:rPr lang="en-IE" b="1" dirty="0"/>
              <a:t>SQL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33820-BBE9-9B8B-D523-7A153285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1203311"/>
            <a:ext cx="4532961" cy="25374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b="1" i="1" dirty="0"/>
              <a:t>Why Views were used</a:t>
            </a:r>
            <a:endParaRPr lang="en-IE" i="1" dirty="0"/>
          </a:p>
          <a:p>
            <a:pPr lvl="0"/>
            <a:r>
              <a:rPr lang="en-IE" i="1" dirty="0"/>
              <a:t>Simplifies complex JOIN queries</a:t>
            </a:r>
          </a:p>
          <a:p>
            <a:pPr lvl="0"/>
            <a:r>
              <a:rPr lang="en-IE" i="1" dirty="0"/>
              <a:t>Improves readability &amp; reusability</a:t>
            </a:r>
          </a:p>
          <a:p>
            <a:pPr lvl="0"/>
            <a:r>
              <a:rPr lang="en-IE" i="1" dirty="0"/>
              <a:t>Supports analysis and gameplay decisions</a:t>
            </a:r>
          </a:p>
          <a:p>
            <a:pPr lvl="0"/>
            <a:r>
              <a:rPr lang="en-IE" i="1" dirty="0"/>
              <a:t>Helps generate trainer reports and Pokémon statistics instantly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B0A542-77A3-BCC5-3D0E-CB3562259443}"/>
              </a:ext>
            </a:extLst>
          </p:cNvPr>
          <p:cNvSpPr txBox="1"/>
          <p:nvPr/>
        </p:nvSpPr>
        <p:spPr>
          <a:xfrm>
            <a:off x="5179074" y="729717"/>
            <a:ext cx="58516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TrainerPokemonStats</a:t>
            </a:r>
            <a:r>
              <a:rPr lang="ru-RU" b="1" dirty="0"/>
              <a:t> - </a:t>
            </a:r>
            <a:r>
              <a:rPr lang="en-IE" dirty="0"/>
              <a:t>Calculates real-time Pokémon stats based on base values, IVs and level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PokemonWithTypes</a:t>
            </a:r>
            <a:r>
              <a:rPr lang="ru-RU" b="1" dirty="0"/>
              <a:t> -</a:t>
            </a:r>
            <a:r>
              <a:rPr lang="ru-RU" dirty="0"/>
              <a:t> </a:t>
            </a:r>
            <a:r>
              <a:rPr lang="en-IE" dirty="0"/>
              <a:t>Combines multiple Pokémon types into one row using GROUP_CONCAT()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TrainerSummary</a:t>
            </a:r>
            <a:r>
              <a:rPr lang="ru-RU" b="1" dirty="0"/>
              <a:t> - </a:t>
            </a:r>
            <a:r>
              <a:rPr lang="en-IE" dirty="0"/>
              <a:t>Shows trainer profile incl. total Pokémon, gym leadership, hometown and region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TrainerPokemonMaxLevelView</a:t>
            </a:r>
            <a:r>
              <a:rPr lang="ru-RU" b="1" dirty="0"/>
              <a:t> - </a:t>
            </a:r>
            <a:r>
              <a:rPr lang="en-IE" dirty="0"/>
              <a:t>Displays each trainer’s highest-level Pokémon</a:t>
            </a:r>
            <a:r>
              <a:rPr lang="ru-RU" dirty="0"/>
              <a:t>.</a:t>
            </a:r>
            <a:endParaRPr lang="en-I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C8F46E-B74C-B4FF-98EE-250E5559C7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3932632"/>
            <a:ext cx="3925888" cy="436764"/>
          </a:xfrm>
          <a:prstGeom prst="rect">
            <a:avLst/>
          </a:prstGeom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E896AE-919C-EB85-C07C-88EAE18CC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4700035"/>
            <a:ext cx="7458797" cy="201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B3B39-8939-7075-39F3-885919AF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3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3" y="155224"/>
            <a:ext cx="4409817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z="3600" b="1" dirty="0"/>
              <a:t>Stored Procedures</a:t>
            </a:r>
            <a:endParaRPr lang="en-US" sz="3300" b="1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76800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19986-6697-2990-B6F1-930B3E879ABA}"/>
              </a:ext>
            </a:extLst>
          </p:cNvPr>
          <p:cNvSpPr txBox="1"/>
          <p:nvPr/>
        </p:nvSpPr>
        <p:spPr>
          <a:xfrm>
            <a:off x="1872343" y="688512"/>
            <a:ext cx="95560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92D050"/>
                </a:solidFill>
              </a:rPr>
              <a:t>Stored procedures were created to automate common database </a:t>
            </a:r>
            <a:r>
              <a:rPr lang="ru-RU" sz="2000" b="1" i="1" dirty="0">
                <a:solidFill>
                  <a:srgbClr val="92D050"/>
                </a:solidFill>
              </a:rPr>
              <a:t>										</a:t>
            </a:r>
            <a:r>
              <a:rPr lang="en-US" sz="2000" b="1" i="1" dirty="0">
                <a:solidFill>
                  <a:srgbClr val="92D050"/>
                </a:solidFill>
              </a:rPr>
              <a:t>operations and reduce the risk of manual errors.</a:t>
            </a:r>
            <a:endParaRPr lang="en-IE" sz="2000" b="1" i="1" dirty="0">
              <a:solidFill>
                <a:srgbClr val="92D050"/>
              </a:solidFill>
            </a:endParaRPr>
          </a:p>
          <a:p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03ABE-A8E4-2C39-49F5-0D86A2CE541F}"/>
              </a:ext>
            </a:extLst>
          </p:cNvPr>
          <p:cNvSpPr txBox="1"/>
          <p:nvPr/>
        </p:nvSpPr>
        <p:spPr>
          <a:xfrm>
            <a:off x="5483775" y="2669684"/>
            <a:ext cx="5944637" cy="293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AddPokemon</a:t>
            </a:r>
            <a:r>
              <a:rPr lang="en-IE" dirty="0"/>
              <a:t> – inserts a new Pokémon species and assigns it to a region and type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en-IE" dirty="0"/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AddTrainerWithStarter</a:t>
            </a:r>
            <a:r>
              <a:rPr lang="en-IE" dirty="0"/>
              <a:t> – adds a new trainer and assigns a starter Pokémon with randomly generated IV stats.</a:t>
            </a:r>
          </a:p>
          <a:p>
            <a:endParaRPr lang="en-IE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044BDD3-5C5A-1A24-4A7A-1CBDA3BCA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5" y="1999847"/>
            <a:ext cx="3688701" cy="2003503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690B7BA-B076-F54E-2046-857E43CB2A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2" y="4049046"/>
            <a:ext cx="3886200" cy="6121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6A238-04ED-9AF6-1991-6D2CC2A8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7A253-9483-4AF9-D447-C126B1D5D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8F0177A-42D6-FED1-06F7-F58967BE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3" y="155224"/>
            <a:ext cx="4409817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z="3600" b="1" dirty="0"/>
              <a:t>Administration</a:t>
            </a:r>
            <a:endParaRPr lang="en-US" sz="3300" b="1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DF07B2FF-E1AF-7F28-9914-B79408CBD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83287" y="-38286"/>
            <a:ext cx="4931251" cy="69345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CED9E-C8E1-29DC-5F8F-B04D9D616454}"/>
              </a:ext>
            </a:extLst>
          </p:cNvPr>
          <p:cNvSpPr txBox="1"/>
          <p:nvPr/>
        </p:nvSpPr>
        <p:spPr>
          <a:xfrm>
            <a:off x="1317965" y="698330"/>
            <a:ext cx="9556069" cy="95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92D050"/>
                </a:solidFill>
              </a:rPr>
              <a:t>Database administration ensures that each user has the correct level of access, improving security and preventing accidental data modification.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F48FA-51E1-9D1D-8C85-79932CD3A68E}"/>
              </a:ext>
            </a:extLst>
          </p:cNvPr>
          <p:cNvSpPr txBox="1"/>
          <p:nvPr/>
        </p:nvSpPr>
        <p:spPr>
          <a:xfrm>
            <a:off x="3426488" y="3051789"/>
            <a:ext cx="8534400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92D050"/>
              </a:buClr>
            </a:pPr>
            <a:r>
              <a:rPr lang="en-IE" b="1" dirty="0"/>
              <a:t>User Roles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pokemon_admin</a:t>
            </a:r>
            <a:r>
              <a:rPr lang="en-IE" b="1" dirty="0"/>
              <a:t> </a:t>
            </a:r>
            <a:r>
              <a:rPr lang="en-IE" dirty="0"/>
              <a:t>– full control over the entire </a:t>
            </a:r>
            <a:r>
              <a:rPr lang="en-IE" dirty="0" err="1"/>
              <a:t>Pokemon</a:t>
            </a:r>
            <a:r>
              <a:rPr lang="en-IE" dirty="0"/>
              <a:t> database (all privileges).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pokemon_app</a:t>
            </a:r>
            <a:r>
              <a:rPr lang="en-IE" b="1" dirty="0"/>
              <a:t> – </a:t>
            </a:r>
            <a:r>
              <a:rPr lang="en-IE" dirty="0"/>
              <a:t>used by the application; can read and modify data but cannot change the database structure.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pokemon_readonly</a:t>
            </a:r>
            <a:r>
              <a:rPr lang="en-IE" b="1" dirty="0"/>
              <a:t> – </a:t>
            </a:r>
            <a:r>
              <a:rPr lang="en-IE" dirty="0"/>
              <a:t>read-only access for safe data viewing.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pokemon_trainer</a:t>
            </a:r>
            <a:r>
              <a:rPr lang="en-IE" b="1" dirty="0"/>
              <a:t> / </a:t>
            </a:r>
            <a:r>
              <a:rPr lang="en-IE" b="1" dirty="0" err="1"/>
              <a:t>trainer_user</a:t>
            </a:r>
            <a:r>
              <a:rPr lang="en-IE" b="1" dirty="0"/>
              <a:t> – </a:t>
            </a:r>
            <a:r>
              <a:rPr lang="en-IE" dirty="0"/>
              <a:t>limited permissions focused on trainer-related tables (Trainer, </a:t>
            </a:r>
            <a:r>
              <a:rPr lang="en-IE" dirty="0" err="1"/>
              <a:t>TrainerPokemon</a:t>
            </a:r>
            <a:r>
              <a:rPr lang="en-IE" dirty="0"/>
              <a:t>, Pokémon, Types).</a:t>
            </a:r>
          </a:p>
        </p:txBody>
      </p:sp>
      <p:pic>
        <p:nvPicPr>
          <p:cNvPr id="3" name="Picture 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8422F19-C481-7908-AA57-0BEE40A40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9" y="1963173"/>
            <a:ext cx="5102404" cy="10308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B6627-9F8F-19B9-7323-46ED9D58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C203E4-FB52-062E-3BEF-E522C28D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C88E2ED9-F56E-64FC-87B1-256C12005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F3C6CCF-714E-B857-7268-73B206C2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4FD494BE-CEF3-18F9-B7A8-C4A4A1F94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E6D8F42-9869-AABD-858B-BCD21586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2CA26DC-FCC9-7961-5068-C965C9CB5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D1FAEB6-D9ED-4244-AC95-432217FF3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478B592-54D4-A7A1-A729-E3CE68B9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1" y="198259"/>
            <a:ext cx="4409817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b="1" dirty="0"/>
              <a:t>Transactions</a:t>
            </a:r>
            <a:endParaRPr lang="en-US" sz="3300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6F28231C-1154-DCDA-BB45-9291225865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670822" y="-658094"/>
            <a:ext cx="2819400" cy="121610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6073B3-5B52-3F24-9E9B-02BDB40EA351}"/>
              </a:ext>
            </a:extLst>
          </p:cNvPr>
          <p:cNvSpPr txBox="1"/>
          <p:nvPr/>
        </p:nvSpPr>
        <p:spPr>
          <a:xfrm>
            <a:off x="1522412" y="1160335"/>
            <a:ext cx="9131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TradePokemon</a:t>
            </a:r>
            <a:r>
              <a:rPr lang="en-IE" dirty="0"/>
              <a:t> – simulates a Pokémon trade between two trainers. If any part fails, the trade is cancelled and rolled back</a:t>
            </a:r>
            <a:r>
              <a:rPr lang="uk-UA" dirty="0"/>
              <a:t>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uk-UA" dirty="0"/>
          </a:p>
          <a:p>
            <a:pPr>
              <a:buClr>
                <a:srgbClr val="92D050"/>
              </a:buClr>
            </a:pPr>
            <a:r>
              <a:rPr lang="uk-UA" i="1" dirty="0"/>
              <a:t>			</a:t>
            </a:r>
            <a:r>
              <a:rPr lang="en-US" i="1" dirty="0"/>
              <a:t>COMMIT</a:t>
            </a:r>
            <a:r>
              <a:rPr lang="en-US" dirty="0"/>
              <a:t> if both updates succeed</a:t>
            </a:r>
            <a:endParaRPr lang="uk-UA" dirty="0"/>
          </a:p>
          <a:p>
            <a:pPr>
              <a:buClr>
                <a:srgbClr val="92D050"/>
              </a:buClr>
            </a:pPr>
            <a:r>
              <a:rPr lang="uk-UA" i="1" dirty="0"/>
              <a:t>			</a:t>
            </a:r>
            <a:r>
              <a:rPr lang="en-US" i="1" dirty="0"/>
              <a:t>ROLLBACK</a:t>
            </a:r>
            <a:r>
              <a:rPr lang="en-US" dirty="0"/>
              <a:t> if any condition fails</a:t>
            </a:r>
            <a:endParaRPr lang="uk-UA" dirty="0"/>
          </a:p>
          <a:p>
            <a:pPr>
              <a:buClr>
                <a:srgbClr val="92D050"/>
              </a:buClr>
            </a:pPr>
            <a:endParaRPr lang="en-IE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BuyPokemon</a:t>
            </a:r>
            <a:r>
              <a:rPr lang="en-IE" dirty="0"/>
              <a:t> – allows a trainer to purchase a wild Pokémon. Ensures atomic execution (either fully succeeds or fails).</a:t>
            </a:r>
            <a:endParaRPr lang="uk-UA" dirty="0"/>
          </a:p>
          <a:p>
            <a:pPr>
              <a:buClr>
                <a:srgbClr val="92D050"/>
              </a:buClr>
            </a:pPr>
            <a:r>
              <a:rPr lang="uk-UA" dirty="0"/>
              <a:t>			</a:t>
            </a:r>
            <a:r>
              <a:rPr lang="en-US" dirty="0"/>
              <a:t>also uses transaction &amp; rollback protection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77957-8917-6389-5117-6D1683B320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8" y="4012727"/>
            <a:ext cx="6412866" cy="45322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AB34FD-5664-1287-19CA-C8C65DF154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8" y="4474819"/>
            <a:ext cx="2044065" cy="747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1FDC9-B1FB-DAA8-B8BE-95E983192D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78" y="5437352"/>
            <a:ext cx="6412856" cy="45322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12E182-8432-8F4C-3F83-AFAD11180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7" y="5985349"/>
            <a:ext cx="2704675" cy="721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D5187-6C88-8BAB-5640-3F1BA106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8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2946400"/>
            <a:ext cx="12191980" cy="391158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069" y="148771"/>
            <a:ext cx="8825658" cy="845457"/>
          </a:xfrm>
        </p:spPr>
        <p:txBody>
          <a:bodyPr>
            <a:normAutofit/>
          </a:bodyPr>
          <a:lstStyle/>
          <a:p>
            <a:r>
              <a:rPr lang="en-IE" sz="4000" b="1" dirty="0"/>
              <a:t>Java Database Connectivity</a:t>
            </a:r>
            <a:endParaRPr lang="ru-RU" sz="40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3" name="Picture 2" descr="A screenshot of a computer menu&#10;&#10;AI-generated content may be incorrect.">
            <a:extLst>
              <a:ext uri="{FF2B5EF4-FFF2-40B4-BE49-F238E27FC236}">
                <a16:creationId xmlns:a16="http://schemas.microsoft.com/office/drawing/2014/main" id="{8281D38A-0E9D-6268-CD2A-0E09DF6FC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3429000"/>
            <a:ext cx="5046466" cy="297905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B34DE8-4379-6D79-CC25-100C852953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36" y="3412665"/>
            <a:ext cx="6002157" cy="2979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CAC6F-A302-19E3-D75A-EB3C2EEF2B36}"/>
              </a:ext>
            </a:extLst>
          </p:cNvPr>
          <p:cNvSpPr txBox="1"/>
          <p:nvPr/>
        </p:nvSpPr>
        <p:spPr>
          <a:xfrm>
            <a:off x="602843" y="1380422"/>
            <a:ext cx="11495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Java application connects to the </a:t>
            </a:r>
            <a:r>
              <a:rPr lang="en-IE" b="1" dirty="0"/>
              <a:t>MySQL database using JDBC</a:t>
            </a:r>
            <a:endParaRPr lang="en-IE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Queries are executed based on user menu selection (interactive console program)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Results are formatted into readable tables and displayed row-by-row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Demonstrates secure connection, query handling, and integration between </a:t>
            </a:r>
            <a:r>
              <a:rPr lang="en-IE" b="1" dirty="0"/>
              <a:t>backend (Java) and database (MySQL)</a:t>
            </a:r>
            <a:endParaRPr lang="en-IE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B963EDE-6986-12AB-0278-F4712EB5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37B40-86D0-C5BC-58F1-23164824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71F242F2-2F3A-8E69-A9EF-F1488B669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4946066"/>
            <a:ext cx="12191980" cy="1911923"/>
          </a:xfrm>
          <a:prstGeom prst="rect">
            <a:avLst/>
          </a:prstGeom>
          <a:ln>
            <a:noFill/>
          </a:ln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D6C230D-0814-6D53-705E-35247D1E6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14242"/>
            <a:ext cx="9068013" cy="751939"/>
          </a:xfrm>
        </p:spPr>
        <p:txBody>
          <a:bodyPr>
            <a:normAutofit/>
          </a:bodyPr>
          <a:lstStyle/>
          <a:p>
            <a:r>
              <a:rPr lang="en-US" sz="4000" b="1" i="1" dirty="0"/>
              <a:t>What makes our system unique?</a:t>
            </a:r>
            <a:endParaRPr lang="ru-RU" sz="40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1F4C1F-4AE1-CB38-C131-36C8B0DEB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428B19-CD66-FD91-0583-C65AFCF86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87800"/>
              </p:ext>
            </p:extLst>
          </p:nvPr>
        </p:nvGraphicFramePr>
        <p:xfrm>
          <a:off x="1128818" y="1600193"/>
          <a:ext cx="9996382" cy="2888680"/>
        </p:xfrm>
        <a:graphic>
          <a:graphicData uri="http://schemas.openxmlformats.org/drawingml/2006/table">
            <a:tbl>
              <a:tblPr>
                <a:effectLst>
                  <a:reflection endPos="0" dir="5400000" sy="-100000" algn="bl" rotWithShape="0"/>
                </a:effectLst>
              </a:tblPr>
              <a:tblGrid>
                <a:gridCol w="4997397">
                  <a:extLst>
                    <a:ext uri="{9D8B030D-6E8A-4147-A177-3AD203B41FA5}">
                      <a16:colId xmlns:a16="http://schemas.microsoft.com/office/drawing/2014/main" val="3159154062"/>
                    </a:ext>
                  </a:extLst>
                </a:gridCol>
                <a:gridCol w="4998985">
                  <a:extLst>
                    <a:ext uri="{9D8B030D-6E8A-4147-A177-3AD203B41FA5}">
                      <a16:colId xmlns:a16="http://schemas.microsoft.com/office/drawing/2014/main" val="503464968"/>
                    </a:ext>
                  </a:extLst>
                </a:gridCol>
              </a:tblGrid>
              <a:tr h="577736">
                <a:tc>
                  <a:txBody>
                    <a:bodyPr/>
                    <a:lstStyle/>
                    <a:p>
                      <a:r>
                        <a:rPr lang="en-IE" b="1" dirty="0"/>
                        <a:t>Standard Pokédex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b="1" dirty="0"/>
                        <a:t>Our Database System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314844"/>
                  </a:ext>
                </a:extLst>
              </a:tr>
              <a:tr h="577736">
                <a:tc>
                  <a:txBody>
                    <a:bodyPr/>
                    <a:lstStyle/>
                    <a:p>
                      <a:r>
                        <a:rPr lang="en-IE" dirty="0"/>
                        <a:t>Shows basic Pokémon stats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Adds battle advantage logic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64834"/>
                  </a:ext>
                </a:extLst>
              </a:tr>
              <a:tr h="577736">
                <a:tc>
                  <a:txBody>
                    <a:bodyPr/>
                    <a:lstStyle/>
                    <a:p>
                      <a:r>
                        <a:rPr lang="en-IE" dirty="0"/>
                        <a:t>Displays locations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Links Pokémon to gym strategy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458379"/>
                  </a:ext>
                </a:extLst>
              </a:tr>
              <a:tr h="577736">
                <a:tc>
                  <a:txBody>
                    <a:bodyPr/>
                    <a:lstStyle/>
                    <a:p>
                      <a:r>
                        <a:rPr lang="en-IE"/>
                        <a:t>No analysis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Supports SQL tactical queries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7100"/>
                  </a:ext>
                </a:extLst>
              </a:tr>
              <a:tr h="577736">
                <a:tc>
                  <a:txBody>
                    <a:bodyPr/>
                    <a:lstStyle/>
                    <a:p>
                      <a:r>
                        <a:rPr lang="en-IE"/>
                        <a:t>Static information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Dynamic logic + Java integration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063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6886EE-F131-469D-8793-145AEA2551FC}"/>
              </a:ext>
            </a:extLst>
          </p:cNvPr>
          <p:cNvSpPr txBox="1"/>
          <p:nvPr/>
        </p:nvSpPr>
        <p:spPr>
          <a:xfrm>
            <a:off x="713180" y="5440362"/>
            <a:ext cx="10827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“Unlike typical </a:t>
            </a:r>
            <a:r>
              <a:rPr lang="en-US" dirty="0" err="1"/>
              <a:t>Pokédex</a:t>
            </a:r>
            <a:r>
              <a:rPr lang="en-US" dirty="0"/>
              <a:t>-style apps, our solution provides gameplay strategy support using real-time database logic. It helps players </a:t>
            </a:r>
            <a:r>
              <a:rPr lang="en-US" i="1" dirty="0"/>
              <a:t>not just view data but make tactical decisions</a:t>
            </a:r>
            <a:r>
              <a:rPr lang="en-US" dirty="0"/>
              <a:t> — like choosing the best Pokémon to face a specific gym leader.”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EB2E0-9897-04F0-02A7-D13FD9C2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2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5680-2500-528D-6835-37A1C2D6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AB83F422-8D3B-82BE-474B-656FE55E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5374640"/>
            <a:ext cx="12191980" cy="148334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07668F-2271-9033-B78E-E5ACB5F42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069" y="148771"/>
            <a:ext cx="8825658" cy="845457"/>
          </a:xfrm>
        </p:spPr>
        <p:txBody>
          <a:bodyPr>
            <a:normAutofit/>
          </a:bodyPr>
          <a:lstStyle/>
          <a:p>
            <a:r>
              <a:rPr lang="en-IE" sz="4000" b="1" dirty="0"/>
              <a:t>Final Conclusion</a:t>
            </a:r>
            <a:endParaRPr lang="ru-RU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B0755-9533-1C2A-F15D-4B1487B1772E}"/>
              </a:ext>
            </a:extLst>
          </p:cNvPr>
          <p:cNvSpPr txBox="1"/>
          <p:nvPr/>
        </p:nvSpPr>
        <p:spPr>
          <a:xfrm>
            <a:off x="631621" y="1095942"/>
            <a:ext cx="1092875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92D050"/>
              </a:buClr>
            </a:pPr>
            <a:r>
              <a:rPr lang="en-IE" dirty="0"/>
              <a:t>The Pokémon Database System delivers a fully normalised schema with 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a clear ER model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strong use of keys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constraints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well-designed test data</a:t>
            </a:r>
            <a:endParaRPr lang="ru-RU" dirty="0"/>
          </a:p>
          <a:p>
            <a:pPr>
              <a:buClr>
                <a:srgbClr val="92D050"/>
              </a:buClr>
            </a:pPr>
            <a:endParaRPr lang="ru-RU" dirty="0"/>
          </a:p>
          <a:p>
            <a:pPr>
              <a:buClr>
                <a:srgbClr val="92D050"/>
              </a:buClr>
            </a:pPr>
            <a:r>
              <a:rPr lang="en-IE" dirty="0"/>
              <a:t>It includes advanced SQL features such as 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multi-table queries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triggers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Indexes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views 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/>
              <a:t>stored procedures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IE" dirty="0"/>
              <a:t>supported by secure user administration</a:t>
            </a:r>
            <a:endParaRPr lang="ru-RU" dirty="0"/>
          </a:p>
          <a:p>
            <a:pPr>
              <a:buClr>
                <a:srgbClr val="92D050"/>
              </a:buClr>
            </a:pPr>
            <a:br>
              <a:rPr lang="en-IE" dirty="0"/>
            </a:br>
            <a:r>
              <a:rPr lang="en-IE" dirty="0"/>
              <a:t>Through Java JDBC connectivity, the database functions reliably in an application environment.</a:t>
            </a:r>
            <a:endParaRPr lang="ru-RU" dirty="0"/>
          </a:p>
          <a:p>
            <a:pPr>
              <a:buClr>
                <a:srgbClr val="92D050"/>
              </a:buClr>
            </a:pPr>
            <a:br>
              <a:rPr lang="en-IE" dirty="0"/>
            </a:br>
            <a:r>
              <a:rPr lang="en-IE" dirty="0"/>
              <a:t>The project meets all end-user needs, showcases strong teamwork, and demonstrates effective project management from design to implementation.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83C1AC4-500E-DD60-C0B6-563B0AB1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7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1A17E-0D3E-F097-1700-E49D8FE0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0CE381FA-6DB9-3CF8-F1FD-04A69C845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8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E8C400D-FAD5-E9DB-56A3-52BFE3097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397CF77-1394-D822-4FD9-5DDD4F88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E463C-B230-B0A5-F2E6-6D59D11D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3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ED47-8E8D-F4B9-9FB6-DA659980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450" y="261659"/>
            <a:ext cx="6129379" cy="1799018"/>
          </a:xfrm>
        </p:spPr>
        <p:txBody>
          <a:bodyPr/>
          <a:lstStyle/>
          <a:p>
            <a:pPr algn="ctr"/>
            <a:r>
              <a:rPr lang="en-IE" b="1" dirty="0"/>
              <a:t>End User </a:t>
            </a:r>
            <a:br>
              <a:rPr lang="ru-RU" b="1" dirty="0"/>
            </a:br>
            <a:r>
              <a:rPr lang="en-IE" b="1" dirty="0"/>
              <a:t> Target Audience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FB25B-9867-EDE5-B5AC-1000D0808B61}"/>
              </a:ext>
            </a:extLst>
          </p:cNvPr>
          <p:cNvSpPr txBox="1"/>
          <p:nvPr/>
        </p:nvSpPr>
        <p:spPr>
          <a:xfrm>
            <a:off x="802987" y="1726110"/>
            <a:ext cx="10586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/>
              <a:t>					</a:t>
            </a:r>
            <a:r>
              <a:rPr lang="en-US" b="1" i="1" dirty="0"/>
              <a:t>Who is the user?</a:t>
            </a:r>
            <a:endParaRPr lang="ru-RU" b="1" i="1" dirty="0"/>
          </a:p>
          <a:p>
            <a:br>
              <a:rPr lang="en-US" dirty="0"/>
            </a:br>
            <a:r>
              <a:rPr lang="en-US" i="1" dirty="0"/>
              <a:t>Players of Pokémon games (casual or competitive) who want to improve their battle strategy.</a:t>
            </a:r>
            <a:endParaRPr lang="en-IE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2F67D-F10D-241B-DAE2-0A0F8BA16D50}"/>
              </a:ext>
            </a:extLst>
          </p:cNvPr>
          <p:cNvSpPr txBox="1"/>
          <p:nvPr/>
        </p:nvSpPr>
        <p:spPr>
          <a:xfrm>
            <a:off x="1670644" y="2680140"/>
            <a:ext cx="7758545" cy="211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b="1" dirty="0"/>
              <a:t>			</a:t>
            </a:r>
            <a:r>
              <a:rPr lang="en-US" b="1" i="1" dirty="0"/>
              <a:t>How do they use the system?</a:t>
            </a:r>
            <a:endParaRPr lang="en-US" i="1" dirty="0"/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dirty="0"/>
              <a:t>To find which Pokémon type has an advantage in battle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dirty="0"/>
              <a:t>To locate where the advantageous Pokémon can be caught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dirty="0"/>
              <a:t>To check at what level those Pokémon appear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US" dirty="0"/>
              <a:t>To prepare for gym battles based on leader type specialisation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DBB22-28AF-877F-BEBD-7301A77AF1F1}"/>
              </a:ext>
            </a:extLst>
          </p:cNvPr>
          <p:cNvSpPr txBox="1"/>
          <p:nvPr/>
        </p:nvSpPr>
        <p:spPr>
          <a:xfrm>
            <a:off x="567748" y="5091056"/>
            <a:ext cx="1105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  <a:br>
              <a:rPr lang="en-US" dirty="0"/>
            </a:br>
            <a:r>
              <a:rPr lang="en-US" i="1" dirty="0"/>
              <a:t>“Jimmy, a 15-year-old Pokémon player, is preparing to fight a Fire-type gym leader.</a:t>
            </a:r>
            <a:br>
              <a:rPr lang="en-US" i="1" dirty="0"/>
            </a:br>
            <a:r>
              <a:rPr lang="en-US" i="1" dirty="0"/>
              <a:t>Using our system, he checks which Pokémon type is most effective against fire,</a:t>
            </a:r>
            <a:br>
              <a:rPr lang="en-US" i="1" dirty="0"/>
            </a:br>
            <a:r>
              <a:rPr lang="en-US" i="1" dirty="0"/>
              <a:t>finds where that Pokémon can be caught, and what level it typically appears.”</a:t>
            </a:r>
            <a:endParaRPr lang="en-IE" dirty="0"/>
          </a:p>
        </p:txBody>
      </p:sp>
      <p:pic>
        <p:nvPicPr>
          <p:cNvPr id="10" name="Picture 9" descr="abstract design">
            <a:extLst>
              <a:ext uri="{FF2B5EF4-FFF2-40B4-BE49-F238E27FC236}">
                <a16:creationId xmlns:a16="http://schemas.microsoft.com/office/drawing/2014/main" id="{D2356A72-AC69-0B23-081E-24165422E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415635" y="5091055"/>
            <a:ext cx="10571019" cy="1532014"/>
          </a:xfrm>
          <a:prstGeom prst="rect">
            <a:avLst/>
          </a:prstGeom>
        </p:spPr>
      </p:pic>
      <p:pic>
        <p:nvPicPr>
          <p:cNvPr id="1026" name="Picture 2" descr="Pokémon (TV series) - Wikipedia">
            <a:extLst>
              <a:ext uri="{FF2B5EF4-FFF2-40B4-BE49-F238E27FC236}">
                <a16:creationId xmlns:a16="http://schemas.microsoft.com/office/drawing/2014/main" id="{66C600E6-2817-9689-2E2E-735702609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6997">
            <a:off x="516812" y="537543"/>
            <a:ext cx="3394361" cy="12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669D2-52A1-88C9-66E6-10E0420F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4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FAC1-50AF-595A-64FD-D5CC5424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22082"/>
          </a:xfrm>
        </p:spPr>
        <p:txBody>
          <a:bodyPr/>
          <a:lstStyle/>
          <a:p>
            <a:r>
              <a:rPr lang="en-IE" b="1" dirty="0"/>
              <a:t>Project Overview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F851-4B23-6789-0294-000C7032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71918"/>
            <a:ext cx="8946541" cy="4195481"/>
          </a:xfrm>
        </p:spPr>
        <p:txBody>
          <a:bodyPr/>
          <a:lstStyle/>
          <a:p>
            <a:r>
              <a:rPr lang="en-IE" sz="2200" dirty="0">
                <a:solidFill>
                  <a:srgbClr val="E8F6FF"/>
                </a:solidFill>
              </a:rPr>
              <a:t>Database application developed using </a:t>
            </a:r>
            <a:r>
              <a:rPr lang="en-IE" sz="2200" b="1" dirty="0">
                <a:solidFill>
                  <a:srgbClr val="E8F6FF"/>
                </a:solidFill>
              </a:rPr>
              <a:t>MySQL + Java JDBC</a:t>
            </a:r>
            <a:endParaRPr lang="en-IE" sz="2200" dirty="0">
              <a:solidFill>
                <a:srgbClr val="E8F6FF"/>
              </a:solidFill>
            </a:endParaRPr>
          </a:p>
          <a:p>
            <a:r>
              <a:rPr lang="en-IE" sz="2200" dirty="0">
                <a:solidFill>
                  <a:srgbClr val="E8F6FF"/>
                </a:solidFill>
              </a:rPr>
              <a:t>Models core elements of the Pokémon world:</a:t>
            </a:r>
          </a:p>
          <a:p>
            <a:pPr lvl="1"/>
            <a:r>
              <a:rPr lang="en-IE" sz="2200" dirty="0">
                <a:solidFill>
                  <a:srgbClr val="E8F6FF"/>
                </a:solidFill>
              </a:rPr>
              <a:t>Trainers, Pokémon, Types</a:t>
            </a:r>
          </a:p>
          <a:p>
            <a:pPr lvl="1"/>
            <a:r>
              <a:rPr lang="en-IE" sz="2200" dirty="0">
                <a:solidFill>
                  <a:srgbClr val="E8F6FF"/>
                </a:solidFill>
              </a:rPr>
              <a:t>Gyms, Regions, Towns</a:t>
            </a:r>
          </a:p>
          <a:p>
            <a:pPr lvl="1"/>
            <a:r>
              <a:rPr lang="en-IE" sz="2200" dirty="0">
                <a:solidFill>
                  <a:srgbClr val="E8F6FF"/>
                </a:solidFill>
              </a:rPr>
              <a:t>Battle logic &amp; stats</a:t>
            </a:r>
          </a:p>
          <a:p>
            <a:r>
              <a:rPr lang="en-IE" sz="2200" dirty="0">
                <a:solidFill>
                  <a:srgbClr val="E8F6FF"/>
                </a:solidFill>
              </a:rPr>
              <a:t>Supports data analysis and gameplay-based decisions</a:t>
            </a:r>
          </a:p>
          <a:p>
            <a:r>
              <a:rPr lang="en-IE" sz="2200" dirty="0">
                <a:solidFill>
                  <a:srgbClr val="E8F6FF"/>
                </a:solidFill>
              </a:rPr>
              <a:t>Fully normalised database with advanced SQL features (triggers, views, procedures)</a:t>
            </a:r>
          </a:p>
          <a:p>
            <a:r>
              <a:rPr lang="en-IE" sz="2200" dirty="0">
                <a:solidFill>
                  <a:srgbClr val="E8F6FF"/>
                </a:solidFill>
              </a:rPr>
              <a:t>Java application to interact with database </a:t>
            </a:r>
          </a:p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D6DCD-8CA5-A290-7351-EA275D57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4318A42-C9E0-D509-1982-5E950F02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27" y="520700"/>
            <a:ext cx="4915273" cy="1016000"/>
          </a:xfrm>
        </p:spPr>
        <p:txBody>
          <a:bodyPr/>
          <a:lstStyle/>
          <a:p>
            <a:pPr algn="ctr"/>
            <a:r>
              <a:rPr lang="en-IE" sz="2800" b="1" dirty="0">
                <a:solidFill>
                  <a:schemeClr val="accent1"/>
                </a:solidFill>
              </a:rPr>
              <a:t>Entity Relationship Diagram</a:t>
            </a:r>
            <a:br>
              <a:rPr lang="uk-UA" sz="2800" b="1" dirty="0">
                <a:solidFill>
                  <a:schemeClr val="accent1"/>
                </a:solidFill>
              </a:rPr>
            </a:br>
            <a:r>
              <a:rPr lang="en-IE" sz="2800" b="1" dirty="0">
                <a:solidFill>
                  <a:schemeClr val="accent1"/>
                </a:solidFill>
              </a:rPr>
              <a:t> (ERD)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BCF9CB-0059-D6B4-3341-74EAA423E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0200" y="520700"/>
            <a:ext cx="5626100" cy="618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9C3D451-CE93-C333-910A-B5E81418A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761530"/>
            <a:ext cx="4152900" cy="4940300"/>
          </a:xfrm>
        </p:spPr>
        <p:txBody>
          <a:bodyPr>
            <a:normAutofit fontScale="85000" lnSpcReduction="10000"/>
          </a:bodyPr>
          <a:lstStyle/>
          <a:p>
            <a:r>
              <a:rPr lang="en-US" sz="2200" b="1" dirty="0"/>
              <a:t>Key Entities</a:t>
            </a:r>
          </a:p>
          <a:p>
            <a:r>
              <a:rPr lang="en-US" sz="1800" b="1" dirty="0"/>
              <a:t>Trainers</a:t>
            </a:r>
            <a:r>
              <a:rPr lang="en-US" sz="1800" dirty="0"/>
              <a:t> – manage Pokémon, can lead gyms</a:t>
            </a:r>
          </a:p>
          <a:p>
            <a:r>
              <a:rPr lang="en-US" sz="1800" b="1" dirty="0"/>
              <a:t>Pokémon</a:t>
            </a:r>
            <a:r>
              <a:rPr lang="en-US" sz="1800" dirty="0"/>
              <a:t> – stores species with base stats</a:t>
            </a:r>
          </a:p>
          <a:p>
            <a:r>
              <a:rPr lang="en-US" sz="1800" b="1" dirty="0"/>
              <a:t>TrainerPokemon</a:t>
            </a:r>
            <a:r>
              <a:rPr lang="en-US" sz="1800" dirty="0"/>
              <a:t> – individual caught Pokémon with level &amp; I</a:t>
            </a:r>
            <a:r>
              <a:rPr lang="en-IE" sz="1800" dirty="0"/>
              <a:t>individual </a:t>
            </a:r>
            <a:r>
              <a:rPr lang="en-US" sz="1800" dirty="0" err="1"/>
              <a:t>Velues</a:t>
            </a:r>
            <a:r>
              <a:rPr lang="en-US" sz="1800" dirty="0"/>
              <a:t> </a:t>
            </a:r>
          </a:p>
          <a:p>
            <a:r>
              <a:rPr lang="en-US" sz="1800" b="1" dirty="0"/>
              <a:t>Gyms</a:t>
            </a:r>
            <a:r>
              <a:rPr lang="en-US" sz="1800" dirty="0"/>
              <a:t> – linked to leaders, located in towns, </a:t>
            </a:r>
            <a:r>
              <a:rPr lang="en-US" sz="1800" dirty="0" err="1"/>
              <a:t>specialise</a:t>
            </a:r>
            <a:r>
              <a:rPr lang="en-US" sz="1800" dirty="0"/>
              <a:t> in a type</a:t>
            </a:r>
          </a:p>
          <a:p>
            <a:r>
              <a:rPr lang="en-US" sz="1800" b="1" dirty="0"/>
              <a:t>Badges</a:t>
            </a:r>
            <a:r>
              <a:rPr lang="en-US" sz="1800" dirty="0"/>
              <a:t> – awarded by gyms to trainers upon victory </a:t>
            </a:r>
          </a:p>
          <a:p>
            <a:r>
              <a:rPr lang="en-US" sz="1800" b="1" dirty="0"/>
              <a:t>Regions &amp; Towns</a:t>
            </a:r>
            <a:r>
              <a:rPr lang="en-US" sz="1800" dirty="0"/>
              <a:t> – geographical structure</a:t>
            </a:r>
          </a:p>
          <a:p>
            <a:r>
              <a:rPr lang="en-US" sz="1800" b="1" dirty="0"/>
              <a:t>Types &amp; </a:t>
            </a:r>
            <a:r>
              <a:rPr lang="en-US" sz="1800" b="1" dirty="0" err="1"/>
              <a:t>TypeAdvantages</a:t>
            </a:r>
            <a:r>
              <a:rPr lang="en-US" sz="1800" dirty="0"/>
              <a:t> – used for battle logic</a:t>
            </a:r>
          </a:p>
          <a:p>
            <a:r>
              <a:rPr lang="en-US" sz="1800" b="1" dirty="0" err="1"/>
              <a:t>WildPokemon</a:t>
            </a:r>
            <a:r>
              <a:rPr lang="en-US" sz="1800" dirty="0"/>
              <a:t> – available Pokémon in different regions</a:t>
            </a:r>
          </a:p>
          <a:p>
            <a:r>
              <a:rPr lang="en-US" sz="1800" b="1" dirty="0" err="1"/>
              <a:t>PokemonTypes</a:t>
            </a:r>
            <a:r>
              <a:rPr lang="en-US" sz="1800" dirty="0"/>
              <a:t> – many-to-many relationship between Pokémon and types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14AA2-B39D-AE3F-A826-D2978BE8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4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2" y="176863"/>
            <a:ext cx="4776871" cy="1695479"/>
          </a:xfrm>
        </p:spPr>
        <p:txBody>
          <a:bodyPr>
            <a:normAutofit fontScale="90000"/>
          </a:bodyPr>
          <a:lstStyle/>
          <a:p>
            <a:r>
              <a:rPr lang="en-IE" b="1" dirty="0"/>
              <a:t>Normalisation &amp; </a:t>
            </a:r>
            <a:r>
              <a:rPr lang="en-IE" b="1" dirty="0" err="1"/>
              <a:t>DataBase</a:t>
            </a:r>
            <a:r>
              <a:rPr lang="en-IE" b="1" dirty="0"/>
              <a:t> Schema</a:t>
            </a:r>
            <a:endParaRPr lang="en-US" b="1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5602514" y="10"/>
            <a:ext cx="6592295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6B5E3CD-8546-CA43-991B-BCD275C6DE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7014" y="1541597"/>
            <a:ext cx="5282293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Normalisation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 designed up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3rd Normal Form (3NF)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repeating groups and duplicated data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 separation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Trainers, Pokémon, Gyms, Regions, Towns, Types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etc.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 handled via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junction tables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(TrainerPokemon,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PokemonTypes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PK and FK defined for all main tables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Constraints used to enforce data integrity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structure based on ERD → converted into SQL </a:t>
            </a:r>
            <a:r>
              <a:rPr lang="en-IE" altLang="en-US" sz="1800" dirty="0">
                <a:latin typeface="Arial" panose="020B0604020202020204" pitchFamily="34" charset="0"/>
              </a:rPr>
              <a:t>CREATE TABLE statements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A5484C-5D74-8891-3B0E-1D8DECD3FD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55" y="322006"/>
            <a:ext cx="4041049" cy="6187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3DDD-24CE-3307-E082-6EB3BD01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D8E2E-D269-8545-8B43-1851780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7354-E67A-A5FD-131C-13AC550B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69" y="200918"/>
            <a:ext cx="4051157" cy="1884164"/>
          </a:xfrm>
        </p:spPr>
        <p:txBody>
          <a:bodyPr>
            <a:normAutofit/>
          </a:bodyPr>
          <a:lstStyle/>
          <a:p>
            <a:r>
              <a:rPr lang="en-IE" dirty="0"/>
              <a:t>SQL CRUD Operations</a:t>
            </a:r>
            <a:endParaRPr lang="en-US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CE138422-8775-3634-DEC2-E27D20BC4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5602514" y="10"/>
            <a:ext cx="6592295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24D2CD-1FF5-0E20-5B65-C26100586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5A88F3C-3F98-D3A1-0A3C-98255C8D7E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25" y="430823"/>
            <a:ext cx="6182321" cy="2711909"/>
          </a:xfrm>
          <a:prstGeom prst="rect">
            <a:avLst/>
          </a:prstGeom>
        </p:spPr>
      </p:pic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B90F50B5-8099-9B25-7B29-61AC6F62A0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11" y="4034587"/>
            <a:ext cx="4432078" cy="153260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8A54CB-C780-39CD-2164-89D3047FFF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254" y="3082727"/>
            <a:ext cx="1888097" cy="355167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49CEE27-3467-FC19-A244-B265E5A33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649" y="1681144"/>
            <a:ext cx="5380011" cy="463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INSERT example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test data added to the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Region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 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SELECT with JOIN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retrieves Pokémon and their types using table relationships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Read query validated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returned data confirms correct structure and table links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Demonstrates working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operations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Confirms successful data population and relationship integrity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3445F4-B068-35E2-9894-D12CD682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-51098"/>
            <a:ext cx="771072" cy="549398"/>
          </a:xfrm>
        </p:spPr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6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66C21-1ED6-2AED-0D07-EFEDFEA1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DCC2-1335-160A-AD58-0209962D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138" y="261830"/>
            <a:ext cx="4055537" cy="1884164"/>
          </a:xfrm>
        </p:spPr>
        <p:txBody>
          <a:bodyPr>
            <a:normAutofit fontScale="90000"/>
          </a:bodyPr>
          <a:lstStyle/>
          <a:p>
            <a:r>
              <a:rPr lang="en-IE" b="1" dirty="0"/>
              <a:t>UPDATE &amp; DELETE Operations</a:t>
            </a:r>
            <a:endParaRPr lang="en-US" b="1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6A0A1B8B-0247-A62A-7A17-DEC2234C3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-17815" y="0"/>
            <a:ext cx="6113816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2DD4CF3-105F-E741-6B53-E9FFC431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8E85A0A-1F0F-B3BE-213D-BA1C719F2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84" y="1557233"/>
            <a:ext cx="5451700" cy="2463978"/>
          </a:xfrm>
          <a:prstGeom prst="rect">
            <a:avLst/>
          </a:prstGeom>
        </p:spPr>
      </p:pic>
      <p:pic>
        <p:nvPicPr>
          <p:cNvPr id="12" name="Picture 11" descr="A black background with text&#10;&#10;AI-generated content may be incorrect.">
            <a:extLst>
              <a:ext uri="{FF2B5EF4-FFF2-40B4-BE49-F238E27FC236}">
                <a16:creationId xmlns:a16="http://schemas.microsoft.com/office/drawing/2014/main" id="{0AA2AE38-07BA-E7C5-6AEC-A60029437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84" y="4855396"/>
            <a:ext cx="5451701" cy="714197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2DCAEB6D-9326-DD9F-3A86-A99D32A76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05" y="2145994"/>
            <a:ext cx="541421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modifies trainer data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Brock’s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age updated)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DELETE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removes a Gym using a subquery to 	identify the Town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Queries executed successfully and validated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81BD8-E132-137C-B887-B41270DB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4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24414-ADEF-CE9F-0541-C999457A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7758-59E4-24A9-3D89-AE5CE06B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405" y="396187"/>
            <a:ext cx="4055537" cy="1884164"/>
          </a:xfrm>
        </p:spPr>
        <p:txBody>
          <a:bodyPr>
            <a:normAutofit/>
          </a:bodyPr>
          <a:lstStyle/>
          <a:p>
            <a:r>
              <a:rPr lang="en-IE" b="1" dirty="0"/>
              <a:t>JOIN Queries </a:t>
            </a:r>
            <a:endParaRPr lang="en-US" b="1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100F8829-7012-4887-B676-828DF783F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-17815" y="0"/>
            <a:ext cx="6113816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8FB9731-6010-F99E-0BE7-AA7A40F4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A78B2A8-536E-6E7D-AEFD-4D364C387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72" y="810644"/>
            <a:ext cx="5543728" cy="53960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4C6DA7-79EE-6DC7-5559-52315136F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940" y="1743539"/>
            <a:ext cx="5661832" cy="41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 data from multiple tables using inner and left joins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1: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Gym Leaders and their Pokémon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Trainer → TrainerPokemon → Gym → Pokémon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2: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Displays trainers with hometown and region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Trainer → Town → Region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Demonstrates relational integrity and multi-table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F5C28-43DA-AEA2-D3A8-7E55F323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2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1EF4-912E-0F98-6BDE-1640F85E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9673-B83A-206D-CEF1-83590157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3850341"/>
          </a:xfrm>
        </p:spPr>
        <p:txBody>
          <a:bodyPr/>
          <a:lstStyle/>
          <a:p>
            <a:r>
              <a:rPr lang="en-IE" b="1" dirty="0" err="1"/>
              <a:t>after_trainer_delete</a:t>
            </a:r>
            <a:r>
              <a:rPr lang="en-IE" dirty="0"/>
              <a:t> logs deleted trainers into</a:t>
            </a:r>
            <a:r>
              <a:rPr lang="ru-RU" dirty="0"/>
              <a:t> </a:t>
            </a:r>
            <a:r>
              <a:rPr lang="en-IE" b="1" dirty="0" err="1"/>
              <a:t>DeletedTrainers</a:t>
            </a:r>
            <a:endParaRPr lang="ru-RU" b="1" dirty="0"/>
          </a:p>
          <a:p>
            <a:r>
              <a:rPr lang="en-IE" b="1" dirty="0" err="1"/>
              <a:t>delete_trainer_pokemon</a:t>
            </a:r>
            <a:r>
              <a:rPr lang="en-IE" dirty="0"/>
              <a:t> </a:t>
            </a:r>
            <a:r>
              <a:rPr lang="en-US" dirty="0"/>
              <a:t>removes trainer’s Pokémon before delete</a:t>
            </a:r>
            <a:endParaRPr lang="ru-RU" dirty="0"/>
          </a:p>
          <a:p>
            <a:r>
              <a:rPr lang="en-IE" b="1" dirty="0" err="1"/>
              <a:t>change_leader_if_deleted</a:t>
            </a:r>
            <a:r>
              <a:rPr lang="en-IE" dirty="0"/>
              <a:t> </a:t>
            </a:r>
            <a:r>
              <a:rPr lang="en-US" dirty="0"/>
              <a:t>reassigned Gym Leader if needed</a:t>
            </a:r>
            <a:endParaRPr lang="ru-RU" dirty="0"/>
          </a:p>
          <a:p>
            <a:r>
              <a:rPr lang="en-IE" b="1" dirty="0" err="1"/>
              <a:t>check_pokemon_level</a:t>
            </a:r>
            <a:r>
              <a:rPr lang="en-IE" dirty="0"/>
              <a:t> enforces level between </a:t>
            </a:r>
            <a:r>
              <a:rPr lang="en-IE" b="1" dirty="0"/>
              <a:t>1–100</a:t>
            </a:r>
            <a:endParaRPr lang="ru-RU" dirty="0"/>
          </a:p>
          <a:p>
            <a:r>
              <a:rPr lang="en-IE" b="1" dirty="0" err="1"/>
              <a:t>cap_max_iv</a:t>
            </a:r>
            <a:r>
              <a:rPr lang="en-IE" dirty="0"/>
              <a:t> caps Pokémon IVs at </a:t>
            </a:r>
            <a:r>
              <a:rPr lang="en-IE" b="1" dirty="0"/>
              <a:t>31</a:t>
            </a:r>
            <a:endParaRPr lang="ru-RU" b="1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US" dirty="0"/>
              <a:t>✔ Automates enforcement of critical game rules</a:t>
            </a:r>
            <a:br>
              <a:rPr lang="en-US" dirty="0"/>
            </a:br>
            <a:r>
              <a:rPr lang="en-US" dirty="0"/>
              <a:t>✔ Prevents orphan records and invalid inserts</a:t>
            </a:r>
            <a:br>
              <a:rPr lang="en-US" dirty="0"/>
            </a:br>
            <a:r>
              <a:rPr lang="en-US" dirty="0"/>
              <a:t>✔ Improves consistency and reliability</a:t>
            </a: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1DDAD-08F5-7CBA-FC14-475EFFF9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42" y="5181600"/>
            <a:ext cx="7288388" cy="569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F22C3E-0B09-2E95-B877-E71EFC655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41" y="5814823"/>
            <a:ext cx="7288387" cy="8292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FB7F0-95C8-4A93-620F-6BE83429C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98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2272</TotalTime>
  <Words>1230</Words>
  <Application>Microsoft Office PowerPoint</Application>
  <PresentationFormat>Widescreen</PresentationFormat>
  <Paragraphs>188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Unicode MS</vt:lpstr>
      <vt:lpstr>Calibri</vt:lpstr>
      <vt:lpstr>Century Gothic</vt:lpstr>
      <vt:lpstr>Wingdings</vt:lpstr>
      <vt:lpstr>Wingdings 3</vt:lpstr>
      <vt:lpstr>Ion</vt:lpstr>
      <vt:lpstr>Pokémon Database Management System</vt:lpstr>
      <vt:lpstr>End User   Target Audience</vt:lpstr>
      <vt:lpstr>Project Overview</vt:lpstr>
      <vt:lpstr>Entity Relationship Diagram  (ERD)</vt:lpstr>
      <vt:lpstr>Normalisation &amp; DataBase Schema</vt:lpstr>
      <vt:lpstr>SQL CRUD Operations</vt:lpstr>
      <vt:lpstr>UPDATE &amp; DELETE Operations</vt:lpstr>
      <vt:lpstr>JOIN Queries </vt:lpstr>
      <vt:lpstr>Triggers</vt:lpstr>
      <vt:lpstr>Indexes </vt:lpstr>
      <vt:lpstr>SQL Views</vt:lpstr>
      <vt:lpstr>Stored Procedures</vt:lpstr>
      <vt:lpstr>Administration</vt:lpstr>
      <vt:lpstr>Transactions</vt:lpstr>
      <vt:lpstr>Java Database Connectivity</vt:lpstr>
      <vt:lpstr>What makes our system unique?</vt:lpstr>
      <vt:lpstr>Final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 Bokariuk</dc:creator>
  <cp:lastModifiedBy>Hanna Bokariuk</cp:lastModifiedBy>
  <cp:revision>2</cp:revision>
  <dcterms:created xsi:type="dcterms:W3CDTF">2025-11-19T13:21:57Z</dcterms:created>
  <dcterms:modified xsi:type="dcterms:W3CDTF">2025-12-01T10:53:36Z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